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Lst>
  <p:sldSz cx="18288000" cy="10287000"/>
  <p:notesSz cx="6858000" cy="9144000"/>
  <p:embeddedFontLst>
    <p:embeddedFont>
      <p:font typeface="PT Sans" charset="1" panose="020B0503020203020204"/>
      <p:regular r:id="rId6"/>
    </p:embeddedFont>
    <p:embeddedFont>
      <p:font typeface="PT Sans Bold" charset="1" panose="020B0703020203020204"/>
      <p:regular r:id="rId7"/>
    </p:embeddedFont>
    <p:embeddedFont>
      <p:font typeface="PT Sans Italics" charset="1" panose="020B0503020203090204"/>
      <p:regular r:id="rId8"/>
    </p:embeddedFont>
    <p:embeddedFont>
      <p:font typeface="PT Sans Bold Italics" charset="1" panose="020B07030202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Open Sans Bold" charset="1" panose="00000000000000000000"/>
      <p:regular r:id="rId14"/>
    </p:embeddedFont>
    <p:embeddedFont>
      <p:font typeface="Open Sans Bold Bold" charset="1" panose="00000000000000000000"/>
      <p:regular r:id="rId15"/>
    </p:embeddedFont>
    <p:embeddedFont>
      <p:font typeface="Open Sans Bold Italics" charset="1" panose="00000000000000000000"/>
      <p:regular r:id="rId16"/>
    </p:embeddedFont>
    <p:embeddedFont>
      <p:font typeface="Open Sans Bold Bold Italics" charset="1" panose="00000000000000000000"/>
      <p:regular r:id="rId17"/>
    </p:embeddedFont>
    <p:embeddedFont>
      <p:font typeface="Cooper Hewitt" charset="1" panose="00000000000000000000"/>
      <p:regular r:id="rId18"/>
    </p:embeddedFont>
    <p:embeddedFont>
      <p:font typeface="Cooper Hewitt Bold" charset="1" panose="00000000000000000000"/>
      <p:regular r:id="rId19"/>
    </p:embeddedFont>
    <p:embeddedFont>
      <p:font typeface="Cooper Hewitt Italics" charset="1" panose="00000000000000000000"/>
      <p:regular r:id="rId20"/>
    </p:embeddedFont>
    <p:embeddedFont>
      <p:font typeface="Cooper Hewitt Bold Italics" charset="1" panose="00000000000000000000"/>
      <p:regular r:id="rId21"/>
    </p:embeddedFont>
    <p:embeddedFont>
      <p:font typeface="Cooper Hewitt Thin" charset="1" panose="00000000000000000000"/>
      <p:regular r:id="rId22"/>
    </p:embeddedFont>
    <p:embeddedFont>
      <p:font typeface="Cooper Hewitt Thin Italics" charset="1" panose="00000000000000000000"/>
      <p:regular r:id="rId23"/>
    </p:embeddedFont>
    <p:embeddedFont>
      <p:font typeface="Cooper Hewitt Light" charset="1" panose="00000000000000000000"/>
      <p:regular r:id="rId24"/>
    </p:embeddedFont>
    <p:embeddedFont>
      <p:font typeface="Cooper Hewitt Light Italics" charset="1" panose="00000000000000000000"/>
      <p:regular r:id="rId25"/>
    </p:embeddedFont>
    <p:embeddedFont>
      <p:font typeface="Cooper Hewitt Heavy" charset="1" panose="00000000000000000000"/>
      <p:regular r:id="rId26"/>
    </p:embeddedFont>
    <p:embeddedFont>
      <p:font typeface="Cooper Hewitt Heavy Italics" charset="1" panose="000000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1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0.pn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2995040">
            <a:off x="-1404756" y="-2368406"/>
            <a:ext cx="6835712" cy="8229600"/>
          </a:xfrm>
          <a:custGeom>
            <a:avLst/>
            <a:gdLst/>
            <a:ahLst/>
            <a:cxnLst/>
            <a:rect r="r" b="b" t="t" l="l"/>
            <a:pathLst>
              <a:path h="8229600" w="6835712">
                <a:moveTo>
                  <a:pt x="0" y="0"/>
                </a:moveTo>
                <a:lnTo>
                  <a:pt x="6835712" y="0"/>
                </a:lnTo>
                <a:lnTo>
                  <a:pt x="6835712" y="8229600"/>
                </a:lnTo>
                <a:lnTo>
                  <a:pt x="0" y="8229600"/>
                </a:lnTo>
                <a:lnTo>
                  <a:pt x="0" y="0"/>
                </a:lnTo>
                <a:close/>
              </a:path>
            </a:pathLst>
          </a:custGeom>
          <a:blipFill>
            <a:blip r:embed="rId2">
              <a:alphaModFix amt="30000"/>
            </a:blip>
            <a:stretch>
              <a:fillRect l="0" t="0" r="0" b="0"/>
            </a:stretch>
          </a:blipFill>
        </p:spPr>
      </p:sp>
      <p:sp>
        <p:nvSpPr>
          <p:cNvPr name="Freeform 3" id="3"/>
          <p:cNvSpPr/>
          <p:nvPr/>
        </p:nvSpPr>
        <p:spPr>
          <a:xfrm flipH="false" flipV="false" rot="2700000">
            <a:off x="749199" y="-1765250"/>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4205" y="6251080"/>
            <a:ext cx="6362509" cy="8229600"/>
          </a:xfrm>
          <a:custGeom>
            <a:avLst/>
            <a:gdLst/>
            <a:ahLst/>
            <a:cxnLst/>
            <a:rect r="r" b="b" t="t" l="l"/>
            <a:pathLst>
              <a:path h="8229600" w="6362509">
                <a:moveTo>
                  <a:pt x="0" y="0"/>
                </a:moveTo>
                <a:lnTo>
                  <a:pt x="6362510" y="0"/>
                </a:lnTo>
                <a:lnTo>
                  <a:pt x="6362510" y="8229600"/>
                </a:lnTo>
                <a:lnTo>
                  <a:pt x="0" y="8229600"/>
                </a:lnTo>
                <a:lnTo>
                  <a:pt x="0" y="0"/>
                </a:lnTo>
                <a:close/>
              </a:path>
            </a:pathLst>
          </a:custGeom>
          <a:blipFill>
            <a:blip r:embed="rId5">
              <a:alphaModFix amt="30000"/>
            </a:blip>
            <a:stretch>
              <a:fillRect l="0" t="0" r="0" b="0"/>
            </a:stretch>
          </a:blipFill>
        </p:spPr>
      </p:sp>
      <p:sp>
        <p:nvSpPr>
          <p:cNvPr name="Freeform 5" id="5"/>
          <p:cNvSpPr/>
          <p:nvPr/>
        </p:nvSpPr>
        <p:spPr>
          <a:xfrm flipH="false" flipV="false" rot="0">
            <a:off x="-926050" y="8523110"/>
            <a:ext cx="3533227" cy="2890822"/>
          </a:xfrm>
          <a:custGeom>
            <a:avLst/>
            <a:gdLst/>
            <a:ahLst/>
            <a:cxnLst/>
            <a:rect r="r" b="b" t="t" l="l"/>
            <a:pathLst>
              <a:path h="2890822" w="3533227">
                <a:moveTo>
                  <a:pt x="0" y="0"/>
                </a:moveTo>
                <a:lnTo>
                  <a:pt x="3533227" y="0"/>
                </a:lnTo>
                <a:lnTo>
                  <a:pt x="3533227" y="2890823"/>
                </a:lnTo>
                <a:lnTo>
                  <a:pt x="0" y="28908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828290" y="-3355050"/>
            <a:ext cx="7185469" cy="8229600"/>
          </a:xfrm>
          <a:custGeom>
            <a:avLst/>
            <a:gdLst/>
            <a:ahLst/>
            <a:cxnLst/>
            <a:rect r="r" b="b" t="t" l="l"/>
            <a:pathLst>
              <a:path h="8229600" w="7185469">
                <a:moveTo>
                  <a:pt x="0" y="0"/>
                </a:moveTo>
                <a:lnTo>
                  <a:pt x="7185470" y="0"/>
                </a:lnTo>
                <a:lnTo>
                  <a:pt x="7185470" y="8229600"/>
                </a:lnTo>
                <a:lnTo>
                  <a:pt x="0" y="8229600"/>
                </a:lnTo>
                <a:lnTo>
                  <a:pt x="0" y="0"/>
                </a:lnTo>
                <a:close/>
              </a:path>
            </a:pathLst>
          </a:custGeom>
          <a:blipFill>
            <a:blip r:embed="rId8">
              <a:alphaModFix amt="30000"/>
            </a:blip>
            <a:stretch>
              <a:fillRect l="0" t="0" r="0" b="0"/>
            </a:stretch>
          </a:blipFill>
        </p:spPr>
      </p:sp>
      <p:sp>
        <p:nvSpPr>
          <p:cNvPr name="TextBox 7" id="7"/>
          <p:cNvSpPr txBox="true"/>
          <p:nvPr/>
        </p:nvSpPr>
        <p:spPr>
          <a:xfrm rot="0">
            <a:off x="2684223" y="4169410"/>
            <a:ext cx="12919554" cy="1757681"/>
          </a:xfrm>
          <a:prstGeom prst="rect">
            <a:avLst/>
          </a:prstGeom>
        </p:spPr>
        <p:txBody>
          <a:bodyPr anchor="t" rtlCol="false" tIns="0" lIns="0" bIns="0" rIns="0">
            <a:spAutoFit/>
          </a:bodyPr>
          <a:lstStyle/>
          <a:p>
            <a:pPr>
              <a:lnSpc>
                <a:spcPts val="14419"/>
              </a:lnSpc>
            </a:pPr>
            <a:r>
              <a:rPr lang="en-US" sz="10299">
                <a:solidFill>
                  <a:srgbClr val="10E1E6"/>
                </a:solidFill>
                <a:latin typeface="Open Sans Bold"/>
              </a:rPr>
              <a:t>BUFFER OVERFLOW</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3269549" y="-5632066"/>
            <a:ext cx="9886758" cy="11902794"/>
          </a:xfrm>
          <a:custGeom>
            <a:avLst/>
            <a:gdLst/>
            <a:ahLst/>
            <a:cxnLst/>
            <a:rect r="r" b="b" t="t" l="l"/>
            <a:pathLst>
              <a:path h="11902794" w="9886758">
                <a:moveTo>
                  <a:pt x="0" y="0"/>
                </a:moveTo>
                <a:lnTo>
                  <a:pt x="9886758" y="0"/>
                </a:lnTo>
                <a:lnTo>
                  <a:pt x="9886758" y="11902793"/>
                </a:lnTo>
                <a:lnTo>
                  <a:pt x="0" y="11902793"/>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2661209" y="-4480714"/>
            <a:ext cx="7100746" cy="7126662"/>
          </a:xfrm>
          <a:custGeom>
            <a:avLst/>
            <a:gdLst/>
            <a:ahLst/>
            <a:cxnLst/>
            <a:rect r="r" b="b" t="t" l="l"/>
            <a:pathLst>
              <a:path h="7126662" w="7100746">
                <a:moveTo>
                  <a:pt x="0" y="0"/>
                </a:moveTo>
                <a:lnTo>
                  <a:pt x="7100746" y="0"/>
                </a:lnTo>
                <a:lnTo>
                  <a:pt x="7100746" y="7126662"/>
                </a:lnTo>
                <a:lnTo>
                  <a:pt x="0" y="71266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076872" y="3887373"/>
            <a:ext cx="9886758" cy="11902794"/>
          </a:xfrm>
          <a:custGeom>
            <a:avLst/>
            <a:gdLst/>
            <a:ahLst/>
            <a:cxnLst/>
            <a:rect r="r" b="b" t="t" l="l"/>
            <a:pathLst>
              <a:path h="11902794" w="9886758">
                <a:moveTo>
                  <a:pt x="0" y="0"/>
                </a:moveTo>
                <a:lnTo>
                  <a:pt x="9886759" y="0"/>
                </a:lnTo>
                <a:lnTo>
                  <a:pt x="9886759" y="11902794"/>
                </a:lnTo>
                <a:lnTo>
                  <a:pt x="0" y="11902794"/>
                </a:lnTo>
                <a:lnTo>
                  <a:pt x="0" y="0"/>
                </a:lnTo>
                <a:close/>
              </a:path>
            </a:pathLst>
          </a:custGeom>
          <a:blipFill>
            <a:blip r:embed="rId2">
              <a:alphaModFix amt="30000"/>
            </a:blip>
            <a:stretch>
              <a:fillRect l="0" t="0" r="0" b="0"/>
            </a:stretch>
          </a:blipFill>
        </p:spPr>
      </p:sp>
      <p:sp>
        <p:nvSpPr>
          <p:cNvPr name="Freeform 5" id="5"/>
          <p:cNvSpPr/>
          <p:nvPr/>
        </p:nvSpPr>
        <p:spPr>
          <a:xfrm flipH="false" flipV="false" rot="2700000">
            <a:off x="14399910" y="6775357"/>
            <a:ext cx="3715957" cy="7023287"/>
          </a:xfrm>
          <a:custGeom>
            <a:avLst/>
            <a:gdLst/>
            <a:ahLst/>
            <a:cxnLst/>
            <a:rect r="r" b="b" t="t" l="l"/>
            <a:pathLst>
              <a:path h="7023287" w="3715957">
                <a:moveTo>
                  <a:pt x="0" y="0"/>
                </a:moveTo>
                <a:lnTo>
                  <a:pt x="3715957" y="0"/>
                </a:lnTo>
                <a:lnTo>
                  <a:pt x="3715957" y="7023286"/>
                </a:lnTo>
                <a:lnTo>
                  <a:pt x="0" y="70232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439537" y="1498162"/>
            <a:ext cx="9408926" cy="1094740"/>
          </a:xfrm>
          <a:prstGeom prst="rect">
            <a:avLst/>
          </a:prstGeom>
        </p:spPr>
        <p:txBody>
          <a:bodyPr anchor="t" rtlCol="false" tIns="0" lIns="0" bIns="0" rIns="0">
            <a:spAutoFit/>
          </a:bodyPr>
          <a:lstStyle/>
          <a:p>
            <a:pPr algn="ctr">
              <a:lnSpc>
                <a:spcPts val="8959"/>
              </a:lnSpc>
            </a:pPr>
            <a:r>
              <a:rPr lang="en-US" sz="6399">
                <a:solidFill>
                  <a:srgbClr val="10E1E6"/>
                </a:solidFill>
                <a:latin typeface="Open Sans Bold"/>
              </a:rPr>
              <a:t>INDICE</a:t>
            </a:r>
          </a:p>
        </p:txBody>
      </p:sp>
      <p:sp>
        <p:nvSpPr>
          <p:cNvPr name="TextBox 7" id="7"/>
          <p:cNvSpPr txBox="true"/>
          <p:nvPr/>
        </p:nvSpPr>
        <p:spPr>
          <a:xfrm rot="0">
            <a:off x="3970212" y="3911600"/>
            <a:ext cx="3651601" cy="1133475"/>
          </a:xfrm>
          <a:prstGeom prst="rect">
            <a:avLst/>
          </a:prstGeom>
        </p:spPr>
        <p:txBody>
          <a:bodyPr anchor="t" rtlCol="false" tIns="0" lIns="0" bIns="0" rIns="0">
            <a:spAutoFit/>
          </a:bodyPr>
          <a:lstStyle/>
          <a:p>
            <a:pPr algn="ctr">
              <a:lnSpc>
                <a:spcPts val="4200"/>
              </a:lnSpc>
            </a:pPr>
            <a:r>
              <a:rPr lang="en-US" sz="3000" spc="150">
                <a:solidFill>
                  <a:srgbClr val="0CC0FF"/>
                </a:solidFill>
                <a:latin typeface="Cooper Hewitt"/>
              </a:rPr>
              <a:t>STRUTTURA DELLA RAM</a:t>
            </a:r>
          </a:p>
        </p:txBody>
      </p:sp>
      <p:sp>
        <p:nvSpPr>
          <p:cNvPr name="TextBox 8" id="8"/>
          <p:cNvSpPr txBox="true"/>
          <p:nvPr/>
        </p:nvSpPr>
        <p:spPr>
          <a:xfrm rot="0">
            <a:off x="10635192" y="7141778"/>
            <a:ext cx="3651601" cy="600075"/>
          </a:xfrm>
          <a:prstGeom prst="rect">
            <a:avLst/>
          </a:prstGeom>
        </p:spPr>
        <p:txBody>
          <a:bodyPr anchor="t" rtlCol="false" tIns="0" lIns="0" bIns="0" rIns="0">
            <a:spAutoFit/>
          </a:bodyPr>
          <a:lstStyle/>
          <a:p>
            <a:pPr algn="ctr">
              <a:lnSpc>
                <a:spcPts val="4200"/>
              </a:lnSpc>
            </a:pPr>
            <a:r>
              <a:rPr lang="en-US" sz="3000" spc="150">
                <a:solidFill>
                  <a:srgbClr val="0CC0FF"/>
                </a:solidFill>
                <a:latin typeface="Cooper Hewitt"/>
              </a:rPr>
              <a:t>BUFFER OVERFLOW</a:t>
            </a:r>
          </a:p>
        </p:txBody>
      </p:sp>
      <p:sp>
        <p:nvSpPr>
          <p:cNvPr name="TextBox 9" id="9"/>
          <p:cNvSpPr txBox="true"/>
          <p:nvPr/>
        </p:nvSpPr>
        <p:spPr>
          <a:xfrm rot="0">
            <a:off x="10635192" y="4178300"/>
            <a:ext cx="3651601" cy="600075"/>
          </a:xfrm>
          <a:prstGeom prst="rect">
            <a:avLst/>
          </a:prstGeom>
        </p:spPr>
        <p:txBody>
          <a:bodyPr anchor="t" rtlCol="false" tIns="0" lIns="0" bIns="0" rIns="0">
            <a:spAutoFit/>
          </a:bodyPr>
          <a:lstStyle/>
          <a:p>
            <a:pPr algn="ctr">
              <a:lnSpc>
                <a:spcPts val="4200"/>
              </a:lnSpc>
            </a:pPr>
            <a:r>
              <a:rPr lang="en-US" sz="3000" spc="150">
                <a:solidFill>
                  <a:srgbClr val="0CC0FF"/>
                </a:solidFill>
                <a:latin typeface="Cooper Hewitt"/>
              </a:rPr>
              <a:t>IL BUFFER</a:t>
            </a:r>
          </a:p>
        </p:txBody>
      </p:sp>
      <p:sp>
        <p:nvSpPr>
          <p:cNvPr name="TextBox 10" id="10"/>
          <p:cNvSpPr txBox="true"/>
          <p:nvPr/>
        </p:nvSpPr>
        <p:spPr>
          <a:xfrm rot="0">
            <a:off x="3970212" y="7141778"/>
            <a:ext cx="3651601" cy="600075"/>
          </a:xfrm>
          <a:prstGeom prst="rect">
            <a:avLst/>
          </a:prstGeom>
        </p:spPr>
        <p:txBody>
          <a:bodyPr anchor="t" rtlCol="false" tIns="0" lIns="0" bIns="0" rIns="0">
            <a:spAutoFit/>
          </a:bodyPr>
          <a:lstStyle/>
          <a:p>
            <a:pPr algn="ctr">
              <a:lnSpc>
                <a:spcPts val="4200"/>
              </a:lnSpc>
            </a:pPr>
            <a:r>
              <a:rPr lang="en-US" sz="3000" spc="150">
                <a:solidFill>
                  <a:srgbClr val="0CC0FF"/>
                </a:solidFill>
                <a:latin typeface="Cooper Hewitt"/>
              </a:rPr>
              <a:t>LIFO</a:t>
            </a:r>
          </a:p>
        </p:txBody>
      </p:sp>
      <p:sp>
        <p:nvSpPr>
          <p:cNvPr name="TextBox 11" id="11"/>
          <p:cNvSpPr txBox="true"/>
          <p:nvPr/>
        </p:nvSpPr>
        <p:spPr>
          <a:xfrm rot="0">
            <a:off x="5160903" y="3260725"/>
            <a:ext cx="1270220" cy="793750"/>
          </a:xfrm>
          <a:prstGeom prst="rect">
            <a:avLst/>
          </a:prstGeom>
        </p:spPr>
        <p:txBody>
          <a:bodyPr anchor="t" rtlCol="false" tIns="0" lIns="0" bIns="0" rIns="0">
            <a:spAutoFit/>
          </a:bodyPr>
          <a:lstStyle/>
          <a:p>
            <a:pPr algn="ctr">
              <a:lnSpc>
                <a:spcPts val="5599"/>
              </a:lnSpc>
            </a:pPr>
            <a:r>
              <a:rPr lang="en-US" sz="3999" spc="199">
                <a:solidFill>
                  <a:srgbClr val="0CC0FF"/>
                </a:solidFill>
                <a:latin typeface="Cooper Hewitt Bold"/>
              </a:rPr>
              <a:t>01</a:t>
            </a:r>
          </a:p>
        </p:txBody>
      </p:sp>
      <p:sp>
        <p:nvSpPr>
          <p:cNvPr name="TextBox 12" id="12"/>
          <p:cNvSpPr txBox="true"/>
          <p:nvPr/>
        </p:nvSpPr>
        <p:spPr>
          <a:xfrm rot="0">
            <a:off x="11825883" y="6311900"/>
            <a:ext cx="1270220" cy="793750"/>
          </a:xfrm>
          <a:prstGeom prst="rect">
            <a:avLst/>
          </a:prstGeom>
        </p:spPr>
        <p:txBody>
          <a:bodyPr anchor="t" rtlCol="false" tIns="0" lIns="0" bIns="0" rIns="0">
            <a:spAutoFit/>
          </a:bodyPr>
          <a:lstStyle/>
          <a:p>
            <a:pPr algn="ctr">
              <a:lnSpc>
                <a:spcPts val="5599"/>
              </a:lnSpc>
            </a:pPr>
            <a:r>
              <a:rPr lang="en-US" sz="3999" spc="199">
                <a:solidFill>
                  <a:srgbClr val="0CC0FF"/>
                </a:solidFill>
                <a:latin typeface="Cooper Hewitt Bold"/>
              </a:rPr>
              <a:t>04</a:t>
            </a:r>
          </a:p>
        </p:txBody>
      </p:sp>
      <p:sp>
        <p:nvSpPr>
          <p:cNvPr name="TextBox 13" id="13"/>
          <p:cNvSpPr txBox="true"/>
          <p:nvPr/>
        </p:nvSpPr>
        <p:spPr>
          <a:xfrm rot="0">
            <a:off x="11825883" y="3395248"/>
            <a:ext cx="1270220" cy="793750"/>
          </a:xfrm>
          <a:prstGeom prst="rect">
            <a:avLst/>
          </a:prstGeom>
        </p:spPr>
        <p:txBody>
          <a:bodyPr anchor="t" rtlCol="false" tIns="0" lIns="0" bIns="0" rIns="0">
            <a:spAutoFit/>
          </a:bodyPr>
          <a:lstStyle/>
          <a:p>
            <a:pPr algn="ctr">
              <a:lnSpc>
                <a:spcPts val="5599"/>
              </a:lnSpc>
            </a:pPr>
            <a:r>
              <a:rPr lang="en-US" sz="3999" spc="199">
                <a:solidFill>
                  <a:srgbClr val="0CC0FF"/>
                </a:solidFill>
                <a:latin typeface="Cooper Hewitt Bold"/>
              </a:rPr>
              <a:t>02</a:t>
            </a:r>
          </a:p>
        </p:txBody>
      </p:sp>
      <p:sp>
        <p:nvSpPr>
          <p:cNvPr name="TextBox 14" id="14"/>
          <p:cNvSpPr txBox="true"/>
          <p:nvPr/>
        </p:nvSpPr>
        <p:spPr>
          <a:xfrm rot="0">
            <a:off x="5160903" y="6311900"/>
            <a:ext cx="1270220" cy="793750"/>
          </a:xfrm>
          <a:prstGeom prst="rect">
            <a:avLst/>
          </a:prstGeom>
        </p:spPr>
        <p:txBody>
          <a:bodyPr anchor="t" rtlCol="false" tIns="0" lIns="0" bIns="0" rIns="0">
            <a:spAutoFit/>
          </a:bodyPr>
          <a:lstStyle/>
          <a:p>
            <a:pPr algn="ctr">
              <a:lnSpc>
                <a:spcPts val="5599"/>
              </a:lnSpc>
            </a:pPr>
            <a:r>
              <a:rPr lang="en-US" sz="3999" spc="199">
                <a:solidFill>
                  <a:srgbClr val="0CC0FF"/>
                </a:solidFill>
                <a:latin typeface="Cooper Hewitt Bold"/>
              </a:rPr>
              <a:t>03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2502567" y="-3882321"/>
            <a:ext cx="5729837" cy="5750749"/>
          </a:xfrm>
          <a:custGeom>
            <a:avLst/>
            <a:gdLst/>
            <a:ahLst/>
            <a:cxnLst/>
            <a:rect r="r" b="b" t="t" l="l"/>
            <a:pathLst>
              <a:path h="5750749" w="5729837">
                <a:moveTo>
                  <a:pt x="0" y="0"/>
                </a:moveTo>
                <a:lnTo>
                  <a:pt x="5729838" y="0"/>
                </a:lnTo>
                <a:lnTo>
                  <a:pt x="5729838" y="5750749"/>
                </a:lnTo>
                <a:lnTo>
                  <a:pt x="0" y="5750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09268" y="-703852"/>
            <a:ext cx="9886758" cy="11902794"/>
          </a:xfrm>
          <a:custGeom>
            <a:avLst/>
            <a:gdLst/>
            <a:ahLst/>
            <a:cxnLst/>
            <a:rect r="r" b="b" t="t" l="l"/>
            <a:pathLst>
              <a:path h="11902794" w="9886758">
                <a:moveTo>
                  <a:pt x="0" y="0"/>
                </a:moveTo>
                <a:lnTo>
                  <a:pt x="9886758" y="0"/>
                </a:lnTo>
                <a:lnTo>
                  <a:pt x="9886758" y="11902794"/>
                </a:lnTo>
                <a:lnTo>
                  <a:pt x="0" y="11902794"/>
                </a:lnTo>
                <a:lnTo>
                  <a:pt x="0" y="0"/>
                </a:lnTo>
                <a:close/>
              </a:path>
            </a:pathLst>
          </a:custGeom>
          <a:blipFill>
            <a:blip r:embed="rId4">
              <a:alphaModFix amt="30000"/>
            </a:blip>
            <a:stretch>
              <a:fillRect l="0" t="0" r="0" b="0"/>
            </a:stretch>
          </a:blipFill>
        </p:spPr>
      </p:sp>
      <p:sp>
        <p:nvSpPr>
          <p:cNvPr name="Freeform 4" id="4"/>
          <p:cNvSpPr/>
          <p:nvPr/>
        </p:nvSpPr>
        <p:spPr>
          <a:xfrm flipH="false" flipV="false" rot="2700000">
            <a:off x="15203642" y="6096275"/>
            <a:ext cx="3715957" cy="7023287"/>
          </a:xfrm>
          <a:custGeom>
            <a:avLst/>
            <a:gdLst/>
            <a:ahLst/>
            <a:cxnLst/>
            <a:rect r="r" b="b" t="t" l="l"/>
            <a:pathLst>
              <a:path h="7023287" w="3715957">
                <a:moveTo>
                  <a:pt x="0" y="0"/>
                </a:moveTo>
                <a:lnTo>
                  <a:pt x="3715958" y="0"/>
                </a:lnTo>
                <a:lnTo>
                  <a:pt x="3715958" y="7023287"/>
                </a:lnTo>
                <a:lnTo>
                  <a:pt x="0" y="7023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564883" y="5247545"/>
            <a:ext cx="9886758" cy="11902794"/>
          </a:xfrm>
          <a:custGeom>
            <a:avLst/>
            <a:gdLst/>
            <a:ahLst/>
            <a:cxnLst/>
            <a:rect r="r" b="b" t="t" l="l"/>
            <a:pathLst>
              <a:path h="11902794" w="9886758">
                <a:moveTo>
                  <a:pt x="0" y="0"/>
                </a:moveTo>
                <a:lnTo>
                  <a:pt x="9886758" y="0"/>
                </a:lnTo>
                <a:lnTo>
                  <a:pt x="9886758" y="11902794"/>
                </a:lnTo>
                <a:lnTo>
                  <a:pt x="0" y="11902794"/>
                </a:lnTo>
                <a:lnTo>
                  <a:pt x="0" y="0"/>
                </a:lnTo>
                <a:close/>
              </a:path>
            </a:pathLst>
          </a:custGeom>
          <a:blipFill>
            <a:blip r:embed="rId4">
              <a:alphaModFix amt="30000"/>
            </a:blip>
            <a:stretch>
              <a:fillRect l="0" t="0" r="0" b="0"/>
            </a:stretch>
          </a:blipFill>
        </p:spPr>
      </p:sp>
      <p:sp>
        <p:nvSpPr>
          <p:cNvPr name="Freeform 6" id="6"/>
          <p:cNvSpPr/>
          <p:nvPr/>
        </p:nvSpPr>
        <p:spPr>
          <a:xfrm flipH="false" flipV="false" rot="0">
            <a:off x="11878251" y="1028700"/>
            <a:ext cx="5531590" cy="3880369"/>
          </a:xfrm>
          <a:custGeom>
            <a:avLst/>
            <a:gdLst/>
            <a:ahLst/>
            <a:cxnLst/>
            <a:rect r="r" b="b" t="t" l="l"/>
            <a:pathLst>
              <a:path h="3880369" w="5531590">
                <a:moveTo>
                  <a:pt x="0" y="0"/>
                </a:moveTo>
                <a:lnTo>
                  <a:pt x="5531591" y="0"/>
                </a:lnTo>
                <a:lnTo>
                  <a:pt x="5531591" y="3880369"/>
                </a:lnTo>
                <a:lnTo>
                  <a:pt x="0" y="3880369"/>
                </a:lnTo>
                <a:lnTo>
                  <a:pt x="0" y="0"/>
                </a:lnTo>
                <a:close/>
              </a:path>
            </a:pathLst>
          </a:custGeom>
          <a:blipFill>
            <a:blip r:embed="rId7"/>
            <a:stretch>
              <a:fillRect l="0" t="0" r="0" b="0"/>
            </a:stretch>
          </a:blipFill>
        </p:spPr>
      </p:sp>
      <p:sp>
        <p:nvSpPr>
          <p:cNvPr name="TextBox 7" id="7"/>
          <p:cNvSpPr txBox="true"/>
          <p:nvPr/>
        </p:nvSpPr>
        <p:spPr>
          <a:xfrm rot="0">
            <a:off x="1028700" y="1925578"/>
            <a:ext cx="8356826" cy="1795780"/>
          </a:xfrm>
          <a:prstGeom prst="rect">
            <a:avLst/>
          </a:prstGeom>
        </p:spPr>
        <p:txBody>
          <a:bodyPr anchor="t" rtlCol="false" tIns="0" lIns="0" bIns="0" rIns="0">
            <a:spAutoFit/>
          </a:bodyPr>
          <a:lstStyle/>
          <a:p>
            <a:pPr>
              <a:lnSpc>
                <a:spcPts val="7039"/>
              </a:lnSpc>
            </a:pPr>
            <a:r>
              <a:rPr lang="en-US" sz="6399">
                <a:solidFill>
                  <a:srgbClr val="0EEAE2"/>
                </a:solidFill>
                <a:latin typeface="Open Sans Bold"/>
              </a:rPr>
              <a:t>STRUTTURA DELLA RAM </a:t>
            </a:r>
          </a:p>
        </p:txBody>
      </p:sp>
      <p:sp>
        <p:nvSpPr>
          <p:cNvPr name="TextBox 8" id="8"/>
          <p:cNvSpPr txBox="true"/>
          <p:nvPr/>
        </p:nvSpPr>
        <p:spPr>
          <a:xfrm rot="0">
            <a:off x="1028700" y="4245196"/>
            <a:ext cx="10367199" cy="4248150"/>
          </a:xfrm>
          <a:prstGeom prst="rect">
            <a:avLst/>
          </a:prstGeom>
        </p:spPr>
        <p:txBody>
          <a:bodyPr anchor="t" rtlCol="false" tIns="0" lIns="0" bIns="0" rIns="0">
            <a:spAutoFit/>
          </a:bodyPr>
          <a:lstStyle/>
          <a:p>
            <a:pPr>
              <a:lnSpc>
                <a:spcPts val="4200"/>
              </a:lnSpc>
            </a:pPr>
            <a:r>
              <a:rPr lang="en-US" sz="3000">
                <a:solidFill>
                  <a:srgbClr val="FFFFFF"/>
                </a:solidFill>
                <a:latin typeface="PT Sans"/>
              </a:rPr>
              <a:t>La memoria RAM è divisa in celle o allocazioni dove il codice (in linguaggio macchina) da eseguire vi viene inserito. Qui il puntatore (o Array) obbliga la macchina a inserire i codici nella sezione desiderata. Ogni sezione si divide in 4 parti:</a:t>
            </a:r>
          </a:p>
          <a:p>
            <a:pPr marL="647700" indent="-323850" lvl="1">
              <a:lnSpc>
                <a:spcPts val="4200"/>
              </a:lnSpc>
              <a:buFont typeface="Arial"/>
              <a:buChar char="•"/>
            </a:pPr>
            <a:r>
              <a:rPr lang="en-US" sz="3000">
                <a:solidFill>
                  <a:srgbClr val="FFFFFF"/>
                </a:solidFill>
                <a:latin typeface="PT Sans"/>
              </a:rPr>
              <a:t>Stack</a:t>
            </a:r>
          </a:p>
          <a:p>
            <a:pPr marL="647700" indent="-323850" lvl="1">
              <a:lnSpc>
                <a:spcPts val="4200"/>
              </a:lnSpc>
              <a:buFont typeface="Arial"/>
              <a:buChar char="•"/>
            </a:pPr>
            <a:r>
              <a:rPr lang="en-US" sz="3000">
                <a:solidFill>
                  <a:srgbClr val="FFFFFF"/>
                </a:solidFill>
                <a:latin typeface="PT Sans"/>
              </a:rPr>
              <a:t>Heap</a:t>
            </a:r>
          </a:p>
          <a:p>
            <a:pPr marL="647700" indent="-323850" lvl="1">
              <a:lnSpc>
                <a:spcPts val="4200"/>
              </a:lnSpc>
              <a:buFont typeface="Arial"/>
              <a:buChar char="•"/>
            </a:pPr>
            <a:r>
              <a:rPr lang="en-US" sz="3000">
                <a:solidFill>
                  <a:srgbClr val="FFFFFF"/>
                </a:solidFill>
                <a:latin typeface="PT Sans"/>
              </a:rPr>
              <a:t>Data</a:t>
            </a:r>
          </a:p>
          <a:p>
            <a:pPr marL="647700" indent="-323850" lvl="1">
              <a:lnSpc>
                <a:spcPts val="4200"/>
              </a:lnSpc>
              <a:buFont typeface="Arial"/>
              <a:buChar char="•"/>
            </a:pPr>
            <a:r>
              <a:rPr lang="en-US" sz="3000">
                <a:solidFill>
                  <a:srgbClr val="FFFFFF"/>
                </a:solidFill>
                <a:latin typeface="PT Sans"/>
              </a:rPr>
              <a:t>Text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7904417" y="1028700"/>
            <a:ext cx="12100013" cy="14567360"/>
          </a:xfrm>
          <a:custGeom>
            <a:avLst/>
            <a:gdLst/>
            <a:ahLst/>
            <a:cxnLst/>
            <a:rect r="r" b="b" t="t" l="l"/>
            <a:pathLst>
              <a:path h="14567360" w="12100013">
                <a:moveTo>
                  <a:pt x="0" y="0"/>
                </a:moveTo>
                <a:lnTo>
                  <a:pt x="12100013" y="0"/>
                </a:lnTo>
                <a:lnTo>
                  <a:pt x="12100013" y="14567360"/>
                </a:lnTo>
                <a:lnTo>
                  <a:pt x="0" y="1456736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802659" y="-3153467"/>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3051560" y="6658715"/>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039363" y="3325806"/>
            <a:ext cx="6219937" cy="4558122"/>
          </a:xfrm>
          <a:custGeom>
            <a:avLst/>
            <a:gdLst/>
            <a:ahLst/>
            <a:cxnLst/>
            <a:rect r="r" b="b" t="t" l="l"/>
            <a:pathLst>
              <a:path h="4558122" w="6219937">
                <a:moveTo>
                  <a:pt x="0" y="0"/>
                </a:moveTo>
                <a:lnTo>
                  <a:pt x="6219937" y="0"/>
                </a:lnTo>
                <a:lnTo>
                  <a:pt x="6219937" y="4558122"/>
                </a:lnTo>
                <a:lnTo>
                  <a:pt x="0" y="4558122"/>
                </a:lnTo>
                <a:lnTo>
                  <a:pt x="0" y="0"/>
                </a:lnTo>
                <a:close/>
              </a:path>
            </a:pathLst>
          </a:custGeom>
          <a:blipFill>
            <a:blip r:embed="rId7"/>
            <a:stretch>
              <a:fillRect l="0" t="0" r="0" b="0"/>
            </a:stretch>
          </a:blipFill>
        </p:spPr>
      </p:sp>
      <p:sp>
        <p:nvSpPr>
          <p:cNvPr name="TextBox 6" id="6"/>
          <p:cNvSpPr txBox="true"/>
          <p:nvPr/>
        </p:nvSpPr>
        <p:spPr>
          <a:xfrm rot="0">
            <a:off x="944275" y="1357687"/>
            <a:ext cx="8199725" cy="909955"/>
          </a:xfrm>
          <a:prstGeom prst="rect">
            <a:avLst/>
          </a:prstGeom>
        </p:spPr>
        <p:txBody>
          <a:bodyPr anchor="t" rtlCol="false" tIns="0" lIns="0" bIns="0" rIns="0">
            <a:spAutoFit/>
          </a:bodyPr>
          <a:lstStyle/>
          <a:p>
            <a:pPr>
              <a:lnSpc>
                <a:spcPts val="7039"/>
              </a:lnSpc>
            </a:pPr>
            <a:r>
              <a:rPr lang="en-US" sz="6399">
                <a:solidFill>
                  <a:srgbClr val="0EEAE2"/>
                </a:solidFill>
                <a:latin typeface="Open Sans Bold"/>
              </a:rPr>
              <a:t>IL BUFFER</a:t>
            </a:r>
          </a:p>
        </p:txBody>
      </p:sp>
      <p:sp>
        <p:nvSpPr>
          <p:cNvPr name="TextBox 7" id="7"/>
          <p:cNvSpPr txBox="true"/>
          <p:nvPr/>
        </p:nvSpPr>
        <p:spPr>
          <a:xfrm rot="0">
            <a:off x="1028700" y="3503728"/>
            <a:ext cx="9108950" cy="4781550"/>
          </a:xfrm>
          <a:prstGeom prst="rect">
            <a:avLst/>
          </a:prstGeom>
        </p:spPr>
        <p:txBody>
          <a:bodyPr anchor="t" rtlCol="false" tIns="0" lIns="0" bIns="0" rIns="0">
            <a:spAutoFit/>
          </a:bodyPr>
          <a:lstStyle/>
          <a:p>
            <a:pPr>
              <a:lnSpc>
                <a:spcPts val="4200"/>
              </a:lnSpc>
            </a:pPr>
            <a:r>
              <a:rPr lang="en-US" sz="3000">
                <a:solidFill>
                  <a:srgbClr val="FFFFFF"/>
                </a:solidFill>
                <a:latin typeface="PT Sans"/>
              </a:rPr>
              <a:t>Il buffer è una struttura dinamica della memoria RAM costituita da Stack, docce si risolvono funzioni e variabili, e l’Heap. Di default la CPU agisce quindi con lo Stack. La funzione di caricamento, dove i dati della memoria buffer sono esauriti, viene definita buffering. Inoltre questa memoria buffer esiste perchè il processore, di base è più rapido della RAM nello svolgere le sue funzioni, e questa struttura è ancor più veloce della CPU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7904417" y="1028700"/>
            <a:ext cx="12100013" cy="14567360"/>
          </a:xfrm>
          <a:custGeom>
            <a:avLst/>
            <a:gdLst/>
            <a:ahLst/>
            <a:cxnLst/>
            <a:rect r="r" b="b" t="t" l="l"/>
            <a:pathLst>
              <a:path h="14567360" w="12100013">
                <a:moveTo>
                  <a:pt x="0" y="0"/>
                </a:moveTo>
                <a:lnTo>
                  <a:pt x="12100013" y="0"/>
                </a:lnTo>
                <a:lnTo>
                  <a:pt x="12100013" y="14567360"/>
                </a:lnTo>
                <a:lnTo>
                  <a:pt x="0" y="1456736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802659" y="-3153467"/>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3051560" y="6658715"/>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950501" y="3221727"/>
            <a:ext cx="6637206" cy="4136569"/>
          </a:xfrm>
          <a:custGeom>
            <a:avLst/>
            <a:gdLst/>
            <a:ahLst/>
            <a:cxnLst/>
            <a:rect r="r" b="b" t="t" l="l"/>
            <a:pathLst>
              <a:path h="4136569" w="6637206">
                <a:moveTo>
                  <a:pt x="0" y="0"/>
                </a:moveTo>
                <a:lnTo>
                  <a:pt x="6637206" y="0"/>
                </a:lnTo>
                <a:lnTo>
                  <a:pt x="6637206" y="4136568"/>
                </a:lnTo>
                <a:lnTo>
                  <a:pt x="0" y="4136568"/>
                </a:lnTo>
                <a:lnTo>
                  <a:pt x="0" y="0"/>
                </a:lnTo>
                <a:close/>
              </a:path>
            </a:pathLst>
          </a:custGeom>
          <a:blipFill>
            <a:blip r:embed="rId7"/>
            <a:stretch>
              <a:fillRect l="0" t="0" r="0" b="0"/>
            </a:stretch>
          </a:blipFill>
        </p:spPr>
      </p:sp>
      <p:sp>
        <p:nvSpPr>
          <p:cNvPr name="TextBox 6" id="6"/>
          <p:cNvSpPr txBox="true"/>
          <p:nvPr/>
        </p:nvSpPr>
        <p:spPr>
          <a:xfrm rot="0">
            <a:off x="944275" y="1357687"/>
            <a:ext cx="8199725" cy="909955"/>
          </a:xfrm>
          <a:prstGeom prst="rect">
            <a:avLst/>
          </a:prstGeom>
        </p:spPr>
        <p:txBody>
          <a:bodyPr anchor="t" rtlCol="false" tIns="0" lIns="0" bIns="0" rIns="0">
            <a:spAutoFit/>
          </a:bodyPr>
          <a:lstStyle/>
          <a:p>
            <a:pPr>
              <a:lnSpc>
                <a:spcPts val="7039"/>
              </a:lnSpc>
            </a:pPr>
            <a:r>
              <a:rPr lang="en-US" sz="6399">
                <a:solidFill>
                  <a:srgbClr val="0EEAE2"/>
                </a:solidFill>
                <a:latin typeface="Open Sans Bold"/>
              </a:rPr>
              <a:t>LIFO</a:t>
            </a:r>
          </a:p>
        </p:txBody>
      </p:sp>
      <p:sp>
        <p:nvSpPr>
          <p:cNvPr name="TextBox 7" id="7"/>
          <p:cNvSpPr txBox="true"/>
          <p:nvPr/>
        </p:nvSpPr>
        <p:spPr>
          <a:xfrm rot="0">
            <a:off x="944275" y="3404061"/>
            <a:ext cx="9108950" cy="3714750"/>
          </a:xfrm>
          <a:prstGeom prst="rect">
            <a:avLst/>
          </a:prstGeom>
        </p:spPr>
        <p:txBody>
          <a:bodyPr anchor="t" rtlCol="false" tIns="0" lIns="0" bIns="0" rIns="0">
            <a:spAutoFit/>
          </a:bodyPr>
          <a:lstStyle/>
          <a:p>
            <a:pPr>
              <a:lnSpc>
                <a:spcPts val="4200"/>
              </a:lnSpc>
            </a:pPr>
            <a:r>
              <a:rPr lang="en-US" sz="3000">
                <a:solidFill>
                  <a:srgbClr val="FFFFFF"/>
                </a:solidFill>
                <a:latin typeface="PT Sans"/>
              </a:rPr>
              <a:t>Il LIFO è il sistema con il quale il buffer opera. Un dato viene aggiunto allo stack tramite un’operazione chiamata PUSH per poi essere rimosso tramite la funzione POP, qui viene sempre rimosso il primo file della colonna dati. Inoltre per ogni funzione dentro ad un programma viene creato uno stack dove vengono salvate localmente le variabili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2502567" y="-3882321"/>
            <a:ext cx="5729837" cy="5750749"/>
          </a:xfrm>
          <a:custGeom>
            <a:avLst/>
            <a:gdLst/>
            <a:ahLst/>
            <a:cxnLst/>
            <a:rect r="r" b="b" t="t" l="l"/>
            <a:pathLst>
              <a:path h="5750749" w="5729837">
                <a:moveTo>
                  <a:pt x="0" y="0"/>
                </a:moveTo>
                <a:lnTo>
                  <a:pt x="5729838" y="0"/>
                </a:lnTo>
                <a:lnTo>
                  <a:pt x="5729838" y="5750749"/>
                </a:lnTo>
                <a:lnTo>
                  <a:pt x="0" y="5750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09268" y="-703852"/>
            <a:ext cx="9886758" cy="11902794"/>
          </a:xfrm>
          <a:custGeom>
            <a:avLst/>
            <a:gdLst/>
            <a:ahLst/>
            <a:cxnLst/>
            <a:rect r="r" b="b" t="t" l="l"/>
            <a:pathLst>
              <a:path h="11902794" w="9886758">
                <a:moveTo>
                  <a:pt x="0" y="0"/>
                </a:moveTo>
                <a:lnTo>
                  <a:pt x="9886758" y="0"/>
                </a:lnTo>
                <a:lnTo>
                  <a:pt x="9886758" y="11902794"/>
                </a:lnTo>
                <a:lnTo>
                  <a:pt x="0" y="11902794"/>
                </a:lnTo>
                <a:lnTo>
                  <a:pt x="0" y="0"/>
                </a:lnTo>
                <a:close/>
              </a:path>
            </a:pathLst>
          </a:custGeom>
          <a:blipFill>
            <a:blip r:embed="rId4">
              <a:alphaModFix amt="30000"/>
            </a:blip>
            <a:stretch>
              <a:fillRect l="0" t="0" r="0" b="0"/>
            </a:stretch>
          </a:blipFill>
        </p:spPr>
      </p:sp>
      <p:sp>
        <p:nvSpPr>
          <p:cNvPr name="Freeform 4" id="4"/>
          <p:cNvSpPr/>
          <p:nvPr/>
        </p:nvSpPr>
        <p:spPr>
          <a:xfrm flipH="false" flipV="false" rot="2700000">
            <a:off x="15203642" y="6096275"/>
            <a:ext cx="3715957" cy="7023287"/>
          </a:xfrm>
          <a:custGeom>
            <a:avLst/>
            <a:gdLst/>
            <a:ahLst/>
            <a:cxnLst/>
            <a:rect r="r" b="b" t="t" l="l"/>
            <a:pathLst>
              <a:path h="7023287" w="3715957">
                <a:moveTo>
                  <a:pt x="0" y="0"/>
                </a:moveTo>
                <a:lnTo>
                  <a:pt x="3715958" y="0"/>
                </a:lnTo>
                <a:lnTo>
                  <a:pt x="3715958" y="7023287"/>
                </a:lnTo>
                <a:lnTo>
                  <a:pt x="0" y="7023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564883" y="5247545"/>
            <a:ext cx="9886758" cy="11902794"/>
          </a:xfrm>
          <a:custGeom>
            <a:avLst/>
            <a:gdLst/>
            <a:ahLst/>
            <a:cxnLst/>
            <a:rect r="r" b="b" t="t" l="l"/>
            <a:pathLst>
              <a:path h="11902794" w="9886758">
                <a:moveTo>
                  <a:pt x="0" y="0"/>
                </a:moveTo>
                <a:lnTo>
                  <a:pt x="9886758" y="0"/>
                </a:lnTo>
                <a:lnTo>
                  <a:pt x="9886758" y="11902794"/>
                </a:lnTo>
                <a:lnTo>
                  <a:pt x="0" y="11902794"/>
                </a:lnTo>
                <a:lnTo>
                  <a:pt x="0" y="0"/>
                </a:lnTo>
                <a:close/>
              </a:path>
            </a:pathLst>
          </a:custGeom>
          <a:blipFill>
            <a:blip r:embed="rId4">
              <a:alphaModFix amt="30000"/>
            </a:blip>
            <a:stretch>
              <a:fillRect l="0" t="0" r="0" b="0"/>
            </a:stretch>
          </a:blipFill>
        </p:spPr>
      </p:sp>
      <p:sp>
        <p:nvSpPr>
          <p:cNvPr name="Freeform 6" id="6"/>
          <p:cNvSpPr/>
          <p:nvPr/>
        </p:nvSpPr>
        <p:spPr>
          <a:xfrm flipH="false" flipV="false" rot="0">
            <a:off x="11015968" y="3115127"/>
            <a:ext cx="6504773" cy="3272971"/>
          </a:xfrm>
          <a:custGeom>
            <a:avLst/>
            <a:gdLst/>
            <a:ahLst/>
            <a:cxnLst/>
            <a:rect r="r" b="b" t="t" l="l"/>
            <a:pathLst>
              <a:path h="3272971" w="6504773">
                <a:moveTo>
                  <a:pt x="0" y="0"/>
                </a:moveTo>
                <a:lnTo>
                  <a:pt x="6504774" y="0"/>
                </a:lnTo>
                <a:lnTo>
                  <a:pt x="6504774" y="3272972"/>
                </a:lnTo>
                <a:lnTo>
                  <a:pt x="0" y="3272972"/>
                </a:lnTo>
                <a:lnTo>
                  <a:pt x="0" y="0"/>
                </a:lnTo>
                <a:close/>
              </a:path>
            </a:pathLst>
          </a:custGeom>
          <a:blipFill>
            <a:blip r:embed="rId7"/>
            <a:stretch>
              <a:fillRect l="0" t="0" r="0" b="0"/>
            </a:stretch>
          </a:blipFill>
        </p:spPr>
      </p:sp>
      <p:sp>
        <p:nvSpPr>
          <p:cNvPr name="TextBox 7" id="7"/>
          <p:cNvSpPr txBox="true"/>
          <p:nvPr/>
        </p:nvSpPr>
        <p:spPr>
          <a:xfrm rot="0">
            <a:off x="1028700" y="1925578"/>
            <a:ext cx="8356826" cy="909955"/>
          </a:xfrm>
          <a:prstGeom prst="rect">
            <a:avLst/>
          </a:prstGeom>
        </p:spPr>
        <p:txBody>
          <a:bodyPr anchor="t" rtlCol="false" tIns="0" lIns="0" bIns="0" rIns="0">
            <a:spAutoFit/>
          </a:bodyPr>
          <a:lstStyle/>
          <a:p>
            <a:pPr>
              <a:lnSpc>
                <a:spcPts val="7039"/>
              </a:lnSpc>
            </a:pPr>
            <a:r>
              <a:rPr lang="en-US" sz="6399">
                <a:solidFill>
                  <a:srgbClr val="0EEAE2"/>
                </a:solidFill>
                <a:latin typeface="Open Sans Bold"/>
              </a:rPr>
              <a:t>BUFFER OVERFLOW</a:t>
            </a:r>
          </a:p>
        </p:txBody>
      </p:sp>
      <p:sp>
        <p:nvSpPr>
          <p:cNvPr name="TextBox 8" id="8"/>
          <p:cNvSpPr txBox="true"/>
          <p:nvPr/>
        </p:nvSpPr>
        <p:spPr>
          <a:xfrm rot="0">
            <a:off x="1028700" y="3487774"/>
            <a:ext cx="8974035" cy="4598872"/>
          </a:xfrm>
          <a:prstGeom prst="rect">
            <a:avLst/>
          </a:prstGeom>
        </p:spPr>
        <p:txBody>
          <a:bodyPr anchor="t" rtlCol="false" tIns="0" lIns="0" bIns="0" rIns="0">
            <a:spAutoFit/>
          </a:bodyPr>
          <a:lstStyle/>
          <a:p>
            <a:pPr>
              <a:lnSpc>
                <a:spcPts val="3635"/>
              </a:lnSpc>
            </a:pPr>
            <a:r>
              <a:rPr lang="en-US" sz="2596">
                <a:solidFill>
                  <a:srgbClr val="FFFFFF"/>
                </a:solidFill>
                <a:latin typeface="PT Sans"/>
              </a:rPr>
              <a:t>Il buffer overflow è una tipologia di attacco informatico dove si va a sovraccaricare la memoria dedicata alle funzioni nel buffer. Poniamo la variabile “int numero =8;” che dovrebbe occupare 4 slot, questa andrà a occupare anche altri slot nella memoria. Questo può essere provocato volontariamente tramite codici malevoli come i Worm, i quali contagieranno e infetteranno tutta la memoria RAM occupando tutte le varie sezioni dedicate alle variabili in essa contenute. Questo attacco si può effettuare solo se si lavora in linguaggio C. Questa tipologia di attacchi porterebbe in crash l’intero dispositivo.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7904417" y="1028700"/>
            <a:ext cx="12100013" cy="14567360"/>
          </a:xfrm>
          <a:custGeom>
            <a:avLst/>
            <a:gdLst/>
            <a:ahLst/>
            <a:cxnLst/>
            <a:rect r="r" b="b" t="t" l="l"/>
            <a:pathLst>
              <a:path h="14567360" w="12100013">
                <a:moveTo>
                  <a:pt x="0" y="0"/>
                </a:moveTo>
                <a:lnTo>
                  <a:pt x="12100013" y="0"/>
                </a:lnTo>
                <a:lnTo>
                  <a:pt x="12100013" y="14567360"/>
                </a:lnTo>
                <a:lnTo>
                  <a:pt x="0" y="1456736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802659" y="-3153467"/>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3051560" y="6658715"/>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915916" y="4608163"/>
            <a:ext cx="8456168" cy="5170594"/>
          </a:xfrm>
          <a:custGeom>
            <a:avLst/>
            <a:gdLst/>
            <a:ahLst/>
            <a:cxnLst/>
            <a:rect r="r" b="b" t="t" l="l"/>
            <a:pathLst>
              <a:path h="5170594" w="8456168">
                <a:moveTo>
                  <a:pt x="0" y="0"/>
                </a:moveTo>
                <a:lnTo>
                  <a:pt x="8456168" y="0"/>
                </a:lnTo>
                <a:lnTo>
                  <a:pt x="8456168" y="5170594"/>
                </a:lnTo>
                <a:lnTo>
                  <a:pt x="0" y="5170594"/>
                </a:lnTo>
                <a:lnTo>
                  <a:pt x="0" y="0"/>
                </a:lnTo>
                <a:close/>
              </a:path>
            </a:pathLst>
          </a:custGeom>
          <a:blipFill>
            <a:blip r:embed="rId7"/>
            <a:stretch>
              <a:fillRect l="0" t="0" r="0" b="0"/>
            </a:stretch>
          </a:blipFill>
        </p:spPr>
      </p:sp>
      <p:sp>
        <p:nvSpPr>
          <p:cNvPr name="TextBox 6" id="6"/>
          <p:cNvSpPr txBox="true"/>
          <p:nvPr/>
        </p:nvSpPr>
        <p:spPr>
          <a:xfrm rot="0">
            <a:off x="944275" y="1357687"/>
            <a:ext cx="8199725" cy="909955"/>
          </a:xfrm>
          <a:prstGeom prst="rect">
            <a:avLst/>
          </a:prstGeom>
        </p:spPr>
        <p:txBody>
          <a:bodyPr anchor="t" rtlCol="false" tIns="0" lIns="0" bIns="0" rIns="0">
            <a:spAutoFit/>
          </a:bodyPr>
          <a:lstStyle/>
          <a:p>
            <a:pPr>
              <a:lnSpc>
                <a:spcPts val="7039"/>
              </a:lnSpc>
            </a:pPr>
            <a:r>
              <a:rPr lang="en-US" sz="6399">
                <a:solidFill>
                  <a:srgbClr val="0EEAE2"/>
                </a:solidFill>
                <a:latin typeface="Open Sans Bold"/>
              </a:rPr>
              <a:t>DIMOSTRAZIONE</a:t>
            </a:r>
          </a:p>
        </p:txBody>
      </p:sp>
      <p:sp>
        <p:nvSpPr>
          <p:cNvPr name="TextBox 7" id="7"/>
          <p:cNvSpPr txBox="true"/>
          <p:nvPr/>
        </p:nvSpPr>
        <p:spPr>
          <a:xfrm rot="0">
            <a:off x="1028700" y="2530936"/>
            <a:ext cx="9108950" cy="1581150"/>
          </a:xfrm>
          <a:prstGeom prst="rect">
            <a:avLst/>
          </a:prstGeom>
        </p:spPr>
        <p:txBody>
          <a:bodyPr anchor="t" rtlCol="false" tIns="0" lIns="0" bIns="0" rIns="0">
            <a:spAutoFit/>
          </a:bodyPr>
          <a:lstStyle/>
          <a:p>
            <a:pPr>
              <a:lnSpc>
                <a:spcPts val="4200"/>
              </a:lnSpc>
            </a:pPr>
            <a:r>
              <a:rPr lang="en-US" sz="3000">
                <a:solidFill>
                  <a:srgbClr val="FFFFFF"/>
                </a:solidFill>
                <a:latin typeface="PT Sans"/>
              </a:rPr>
              <a:t>Vediamo ora alcune immagini su come funzionerebbe un codice in linguaggio C, creato appositamente vulnerabile, che porterebbe a un buffer overflow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0">
            <a:off x="-600058" y="-1630775"/>
            <a:ext cx="12100013" cy="14567360"/>
          </a:xfrm>
          <a:custGeom>
            <a:avLst/>
            <a:gdLst/>
            <a:ahLst/>
            <a:cxnLst/>
            <a:rect r="r" b="b" t="t" l="l"/>
            <a:pathLst>
              <a:path h="14567360" w="12100013">
                <a:moveTo>
                  <a:pt x="0" y="0"/>
                </a:moveTo>
                <a:lnTo>
                  <a:pt x="12100013" y="0"/>
                </a:lnTo>
                <a:lnTo>
                  <a:pt x="12100013" y="14567360"/>
                </a:lnTo>
                <a:lnTo>
                  <a:pt x="0" y="14567360"/>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12516254" y="-9414175"/>
            <a:ext cx="14528021" cy="16639107"/>
          </a:xfrm>
          <a:custGeom>
            <a:avLst/>
            <a:gdLst/>
            <a:ahLst/>
            <a:cxnLst/>
            <a:rect r="r" b="b" t="t" l="l"/>
            <a:pathLst>
              <a:path h="16639107" w="14528021">
                <a:moveTo>
                  <a:pt x="0" y="0"/>
                </a:moveTo>
                <a:lnTo>
                  <a:pt x="14528021" y="0"/>
                </a:lnTo>
                <a:lnTo>
                  <a:pt x="14528021" y="16639107"/>
                </a:lnTo>
                <a:lnTo>
                  <a:pt x="0" y="16639107"/>
                </a:lnTo>
                <a:lnTo>
                  <a:pt x="0" y="0"/>
                </a:lnTo>
                <a:close/>
              </a:path>
            </a:pathLst>
          </a:custGeom>
          <a:blipFill>
            <a:blip r:embed="rId3">
              <a:alphaModFix amt="30000"/>
            </a:blip>
            <a:stretch>
              <a:fillRect l="0" t="0" r="0" b="0"/>
            </a:stretch>
          </a:blipFill>
        </p:spPr>
      </p:sp>
      <p:sp>
        <p:nvSpPr>
          <p:cNvPr name="Freeform 4" id="4"/>
          <p:cNvSpPr/>
          <p:nvPr/>
        </p:nvSpPr>
        <p:spPr>
          <a:xfrm flipH="false" flipV="false" rot="0">
            <a:off x="15094289" y="-2449234"/>
            <a:ext cx="4330022" cy="4345825"/>
          </a:xfrm>
          <a:custGeom>
            <a:avLst/>
            <a:gdLst/>
            <a:ahLst/>
            <a:cxnLst/>
            <a:rect r="r" b="b" t="t" l="l"/>
            <a:pathLst>
              <a:path h="4345825" w="4330022">
                <a:moveTo>
                  <a:pt x="0" y="0"/>
                </a:moveTo>
                <a:lnTo>
                  <a:pt x="4330022" y="0"/>
                </a:lnTo>
                <a:lnTo>
                  <a:pt x="4330022" y="4345825"/>
                </a:lnTo>
                <a:lnTo>
                  <a:pt x="0" y="43458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5401321" y="6318735"/>
            <a:ext cx="3715957" cy="7023287"/>
          </a:xfrm>
          <a:custGeom>
            <a:avLst/>
            <a:gdLst/>
            <a:ahLst/>
            <a:cxnLst/>
            <a:rect r="r" b="b" t="t" l="l"/>
            <a:pathLst>
              <a:path h="7023287" w="3715957">
                <a:moveTo>
                  <a:pt x="0" y="0"/>
                </a:moveTo>
                <a:lnTo>
                  <a:pt x="3715958" y="0"/>
                </a:lnTo>
                <a:lnTo>
                  <a:pt x="3715958" y="7023287"/>
                </a:lnTo>
                <a:lnTo>
                  <a:pt x="0" y="70232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426929" y="2863925"/>
            <a:ext cx="13434142" cy="4141141"/>
          </a:xfrm>
          <a:custGeom>
            <a:avLst/>
            <a:gdLst/>
            <a:ahLst/>
            <a:cxnLst/>
            <a:rect r="r" b="b" t="t" l="l"/>
            <a:pathLst>
              <a:path h="4141141" w="13434142">
                <a:moveTo>
                  <a:pt x="0" y="0"/>
                </a:moveTo>
                <a:lnTo>
                  <a:pt x="13434142" y="0"/>
                </a:lnTo>
                <a:lnTo>
                  <a:pt x="13434142" y="4141141"/>
                </a:lnTo>
                <a:lnTo>
                  <a:pt x="0" y="4141141"/>
                </a:lnTo>
                <a:lnTo>
                  <a:pt x="0" y="0"/>
                </a:lnTo>
                <a:close/>
              </a:path>
            </a:pathLst>
          </a:custGeom>
          <a:blipFill>
            <a:blip r:embed="rId8"/>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11717"/>
        </a:solidFill>
      </p:bgPr>
    </p:bg>
    <p:spTree>
      <p:nvGrpSpPr>
        <p:cNvPr id="1" name=""/>
        <p:cNvGrpSpPr/>
        <p:nvPr/>
      </p:nvGrpSpPr>
      <p:grpSpPr>
        <a:xfrm>
          <a:off x="0" y="0"/>
          <a:ext cx="0" cy="0"/>
          <a:chOff x="0" y="0"/>
          <a:chExt cx="0" cy="0"/>
        </a:xfrm>
      </p:grpSpPr>
      <p:sp>
        <p:nvSpPr>
          <p:cNvPr name="Freeform 2" id="2"/>
          <p:cNvSpPr/>
          <p:nvPr/>
        </p:nvSpPr>
        <p:spPr>
          <a:xfrm flipH="false" flipV="false" rot="-3246932">
            <a:off x="7361510" y="-7621900"/>
            <a:ext cx="14528021" cy="16639107"/>
          </a:xfrm>
          <a:custGeom>
            <a:avLst/>
            <a:gdLst/>
            <a:ahLst/>
            <a:cxnLst/>
            <a:rect r="r" b="b" t="t" l="l"/>
            <a:pathLst>
              <a:path h="16639107" w="14528021">
                <a:moveTo>
                  <a:pt x="0" y="0"/>
                </a:moveTo>
                <a:lnTo>
                  <a:pt x="14528020" y="0"/>
                </a:lnTo>
                <a:lnTo>
                  <a:pt x="14528020" y="16639107"/>
                </a:lnTo>
                <a:lnTo>
                  <a:pt x="0" y="16639107"/>
                </a:lnTo>
                <a:lnTo>
                  <a:pt x="0" y="0"/>
                </a:lnTo>
                <a:close/>
              </a:path>
            </a:pathLst>
          </a:custGeom>
          <a:blipFill>
            <a:blip r:embed="rId2">
              <a:alphaModFix amt="30000"/>
            </a:blip>
            <a:stretch>
              <a:fillRect l="0" t="0" r="0" b="0"/>
            </a:stretch>
          </a:blipFill>
        </p:spPr>
      </p:sp>
      <p:sp>
        <p:nvSpPr>
          <p:cNvPr name="Freeform 3" id="3"/>
          <p:cNvSpPr/>
          <p:nvPr/>
        </p:nvSpPr>
        <p:spPr>
          <a:xfrm flipH="false" flipV="false" rot="0">
            <a:off x="8393400" y="6275487"/>
            <a:ext cx="6502340" cy="3267426"/>
          </a:xfrm>
          <a:custGeom>
            <a:avLst/>
            <a:gdLst/>
            <a:ahLst/>
            <a:cxnLst/>
            <a:rect r="r" b="b" t="t" l="l"/>
            <a:pathLst>
              <a:path h="3267426" w="6502340">
                <a:moveTo>
                  <a:pt x="0" y="0"/>
                </a:moveTo>
                <a:lnTo>
                  <a:pt x="6502340" y="0"/>
                </a:lnTo>
                <a:lnTo>
                  <a:pt x="6502340" y="3267426"/>
                </a:lnTo>
                <a:lnTo>
                  <a:pt x="0" y="3267426"/>
                </a:lnTo>
                <a:lnTo>
                  <a:pt x="0" y="0"/>
                </a:lnTo>
                <a:close/>
              </a:path>
            </a:pathLst>
          </a:custGeom>
          <a:blipFill>
            <a:blip r:embed="rId3"/>
            <a:stretch>
              <a:fillRect l="0" t="0" r="0" b="0"/>
            </a:stretch>
          </a:blipFill>
        </p:spPr>
      </p:sp>
      <p:sp>
        <p:nvSpPr>
          <p:cNvPr name="Freeform 4" id="4"/>
          <p:cNvSpPr/>
          <p:nvPr/>
        </p:nvSpPr>
        <p:spPr>
          <a:xfrm flipH="false" flipV="false" rot="0">
            <a:off x="11374350" y="7210687"/>
            <a:ext cx="6502340" cy="3267426"/>
          </a:xfrm>
          <a:custGeom>
            <a:avLst/>
            <a:gdLst/>
            <a:ahLst/>
            <a:cxnLst/>
            <a:rect r="r" b="b" t="t" l="l"/>
            <a:pathLst>
              <a:path h="3267426" w="6502340">
                <a:moveTo>
                  <a:pt x="0" y="0"/>
                </a:moveTo>
                <a:lnTo>
                  <a:pt x="6502340" y="0"/>
                </a:lnTo>
                <a:lnTo>
                  <a:pt x="6502340" y="3267426"/>
                </a:lnTo>
                <a:lnTo>
                  <a:pt x="0" y="3267426"/>
                </a:lnTo>
                <a:lnTo>
                  <a:pt x="0" y="0"/>
                </a:lnTo>
                <a:close/>
              </a:path>
            </a:pathLst>
          </a:custGeom>
          <a:blipFill>
            <a:blip r:embed="rId3"/>
            <a:stretch>
              <a:fillRect l="0" t="0" r="0" b="0"/>
            </a:stretch>
          </a:blipFill>
        </p:spPr>
      </p:sp>
      <p:sp>
        <p:nvSpPr>
          <p:cNvPr name="Freeform 5" id="5"/>
          <p:cNvSpPr/>
          <p:nvPr/>
        </p:nvSpPr>
        <p:spPr>
          <a:xfrm flipH="false" flipV="false" rot="6214689">
            <a:off x="751556" y="5729205"/>
            <a:ext cx="4822976" cy="9115590"/>
          </a:xfrm>
          <a:custGeom>
            <a:avLst/>
            <a:gdLst/>
            <a:ahLst/>
            <a:cxnLst/>
            <a:rect r="r" b="b" t="t" l="l"/>
            <a:pathLst>
              <a:path h="9115590" w="4822976">
                <a:moveTo>
                  <a:pt x="0" y="0"/>
                </a:moveTo>
                <a:lnTo>
                  <a:pt x="4822975" y="0"/>
                </a:lnTo>
                <a:lnTo>
                  <a:pt x="4822975" y="9115590"/>
                </a:lnTo>
                <a:lnTo>
                  <a:pt x="0" y="91155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4063776">
            <a:off x="830379" y="-3007818"/>
            <a:ext cx="3715957" cy="7023287"/>
          </a:xfrm>
          <a:custGeom>
            <a:avLst/>
            <a:gdLst/>
            <a:ahLst/>
            <a:cxnLst/>
            <a:rect r="r" b="b" t="t" l="l"/>
            <a:pathLst>
              <a:path h="7023287" w="3715957">
                <a:moveTo>
                  <a:pt x="0" y="0"/>
                </a:moveTo>
                <a:lnTo>
                  <a:pt x="3715957" y="0"/>
                </a:lnTo>
                <a:lnTo>
                  <a:pt x="3715957" y="7023287"/>
                </a:lnTo>
                <a:lnTo>
                  <a:pt x="0" y="70232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28700" y="4169410"/>
            <a:ext cx="9331642" cy="1757681"/>
          </a:xfrm>
          <a:prstGeom prst="rect">
            <a:avLst/>
          </a:prstGeom>
        </p:spPr>
        <p:txBody>
          <a:bodyPr anchor="t" rtlCol="false" tIns="0" lIns="0" bIns="0" rIns="0">
            <a:spAutoFit/>
          </a:bodyPr>
          <a:lstStyle/>
          <a:p>
            <a:pPr>
              <a:lnSpc>
                <a:spcPts val="14419"/>
              </a:lnSpc>
            </a:pPr>
            <a:r>
              <a:rPr lang="en-US" sz="10299">
                <a:solidFill>
                  <a:srgbClr val="10E1E6"/>
                </a:solidFill>
                <a:latin typeface="Open Sans Bold"/>
              </a:rPr>
              <a:t>GRAZIE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DAF64U9yzrQ</dc:identifier>
  <dcterms:modified xsi:type="dcterms:W3CDTF">2011-08-01T06:04:30Z</dcterms:modified>
  <cp:revision>1</cp:revision>
  <dc:title>BUFFER OVERFLOW</dc:title>
</cp:coreProperties>
</file>